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57" r:id="rId3"/>
    <p:sldId id="258" r:id="rId4"/>
    <p:sldId id="264" r:id="rId5"/>
    <p:sldId id="265" r:id="rId6"/>
    <p:sldId id="266"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77" autoAdjust="0"/>
  </p:normalViewPr>
  <p:slideViewPr>
    <p:cSldViewPr>
      <p:cViewPr>
        <p:scale>
          <a:sx n="100" d="100"/>
          <a:sy n="100" d="100"/>
        </p:scale>
        <p:origin x="134" y="7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4F071-3845-4B45-9EE4-81AAA1B9C065}" type="datetimeFigureOut">
              <a:rPr lang="en-US" smtClean="0"/>
              <a:pPr/>
              <a:t>01/10/2013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C8244B-CD87-4839-8BBA-F750D88C9FB9}" type="slidenum">
              <a:rPr lang="en-US" smtClean="0"/>
              <a:pPr/>
              <a:t>‹#›</a:t>
            </a:fld>
            <a:endParaRPr lang="en-US"/>
          </a:p>
        </p:txBody>
      </p:sp>
    </p:spTree>
    <p:extLst>
      <p:ext uri="{BB962C8B-B14F-4D97-AF65-F5344CB8AC3E}">
        <p14:creationId xmlns:p14="http://schemas.microsoft.com/office/powerpoint/2010/main" val="1591259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8244B-CD87-4839-8BBA-F750D88C9FB9}" type="slidenum">
              <a:rPr lang="en-US" smtClean="0"/>
              <a:pPr/>
              <a:t>1</a:t>
            </a:fld>
            <a:endParaRPr lang="en-US"/>
          </a:p>
        </p:txBody>
      </p:sp>
    </p:spTree>
    <p:extLst>
      <p:ext uri="{BB962C8B-B14F-4D97-AF65-F5344CB8AC3E}">
        <p14:creationId xmlns:p14="http://schemas.microsoft.com/office/powerpoint/2010/main" val="959762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72C8244B-CD87-4839-8BBA-F750D88C9FB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C8244B-CD87-4839-8BBA-F750D88C9FB9}" type="slidenum">
              <a:rPr lang="en-US" smtClean="0"/>
              <a:pPr/>
              <a:t>8</a:t>
            </a:fld>
            <a:endParaRPr lang="en-US"/>
          </a:p>
        </p:txBody>
      </p:sp>
    </p:spTree>
    <p:extLst>
      <p:ext uri="{BB962C8B-B14F-4D97-AF65-F5344CB8AC3E}">
        <p14:creationId xmlns:p14="http://schemas.microsoft.com/office/powerpoint/2010/main" val="122254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01/10/2013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01/10/2013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01/10/2013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01/10/2013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BE0B48-BB13-41B5-A855-192C6DEAEEC9}" type="datetimeFigureOut">
              <a:rPr lang="en-US" smtClean="0"/>
              <a:pPr/>
              <a:t>01/10/2013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BE0B48-BB13-41B5-A855-192C6DEAEEC9}" type="datetimeFigureOut">
              <a:rPr lang="en-US" smtClean="0"/>
              <a:pPr/>
              <a:t>01/10/2013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BE0B48-BB13-41B5-A855-192C6DEAEEC9}" type="datetimeFigureOut">
              <a:rPr lang="en-US" smtClean="0"/>
              <a:pPr/>
              <a:t>01/10/2013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BE0B48-BB13-41B5-A855-192C6DEAEEC9}" type="datetimeFigureOut">
              <a:rPr lang="en-US" smtClean="0"/>
              <a:pPr/>
              <a:t>01/10/2013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E0B48-BB13-41B5-A855-192C6DEAEEC9}" type="datetimeFigureOut">
              <a:rPr lang="en-US" smtClean="0"/>
              <a:pPr/>
              <a:t>01/10/2013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E0B48-BB13-41B5-A855-192C6DEAEEC9}" type="datetimeFigureOut">
              <a:rPr lang="en-US" smtClean="0"/>
              <a:pPr/>
              <a:t>01/10/2013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E0B48-BB13-41B5-A855-192C6DEAEEC9}" type="datetimeFigureOut">
              <a:rPr lang="en-US" smtClean="0"/>
              <a:pPr/>
              <a:t>01/10/2013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E0B48-BB13-41B5-A855-192C6DEAEEC9}" type="datetimeFigureOut">
              <a:rPr lang="en-US" smtClean="0"/>
              <a:pPr/>
              <a:t>01/10/2013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32069-EC36-4734-9EF3-694D8EDFD9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Social Psychology and</a:t>
            </a:r>
            <a:br>
              <a:rPr lang="en-US" b="1" dirty="0" smtClean="0"/>
            </a:br>
            <a:r>
              <a:rPr lang="en-US" b="1" dirty="0" smtClean="0"/>
              <a:t>I-O Psychology</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Module from SIOP</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and I-O Psychology</a:t>
            </a:r>
            <a:endParaRPr lang="en-US" b="1" dirty="0"/>
          </a:p>
        </p:txBody>
      </p:sp>
      <p:sp>
        <p:nvSpPr>
          <p:cNvPr id="3" name="Content Placeholder 2"/>
          <p:cNvSpPr>
            <a:spLocks noGrp="1"/>
          </p:cNvSpPr>
          <p:nvPr>
            <p:ph idx="1"/>
          </p:nvPr>
        </p:nvSpPr>
        <p:spPr>
          <a:xfrm>
            <a:off x="457200" y="1371600"/>
            <a:ext cx="8229600" cy="4754563"/>
          </a:xfrm>
        </p:spPr>
        <p:txBody>
          <a:bodyPr>
            <a:normAutofit/>
          </a:bodyPr>
          <a:lstStyle/>
          <a:p>
            <a:r>
              <a:rPr lang="en-US" sz="3000" dirty="0" smtClean="0"/>
              <a:t>Many theories and findings from social psychology research have been applied in I-O psychology research.</a:t>
            </a:r>
          </a:p>
          <a:p>
            <a:r>
              <a:rPr lang="en-US" sz="3000" dirty="0" smtClean="0"/>
              <a:t>The list is long, but here are a few links:</a:t>
            </a:r>
          </a:p>
          <a:p>
            <a:pPr lvl="1"/>
            <a:r>
              <a:rPr lang="en-US" sz="2600" dirty="0" smtClean="0"/>
              <a:t>Attraction </a:t>
            </a:r>
            <a:r>
              <a:rPr lang="en-US" sz="2600" dirty="0" smtClean="0">
                <a:sym typeface="Wingdings" pitchFamily="2" charset="2"/>
              </a:rPr>
              <a:t> Bias in employee selection &amp; evaluation</a:t>
            </a:r>
            <a:endParaRPr lang="en-US" sz="2600" dirty="0" smtClean="0"/>
          </a:p>
          <a:p>
            <a:pPr lvl="1"/>
            <a:r>
              <a:rPr lang="en-US" sz="2600" dirty="0" smtClean="0"/>
              <a:t>Social exchange </a:t>
            </a:r>
            <a:r>
              <a:rPr lang="en-US" sz="2600" dirty="0" smtClean="0">
                <a:sym typeface="Wingdings" pitchFamily="2" charset="2"/>
              </a:rPr>
              <a:t> Organizational citizenship behaviors and counterproductive workplace behaviors</a:t>
            </a:r>
          </a:p>
          <a:p>
            <a:pPr lvl="1"/>
            <a:r>
              <a:rPr lang="en-US" sz="2600" dirty="0" smtClean="0">
                <a:sym typeface="Wingdings" pitchFamily="2" charset="2"/>
              </a:rPr>
              <a:t>Group processes  Motivation and decision making</a:t>
            </a:r>
            <a:endParaRPr lang="en-US" sz="2600" dirty="0" smtClean="0"/>
          </a:p>
          <a:p>
            <a:pPr lvl="1"/>
            <a:r>
              <a:rPr lang="en-US" sz="2600" dirty="0" smtClean="0"/>
              <a:t>Power/interpersonal influence </a:t>
            </a:r>
            <a:r>
              <a:rPr lang="en-US" sz="2600" dirty="0" smtClean="0">
                <a:sym typeface="Wingdings" pitchFamily="2" charset="2"/>
              </a:rPr>
              <a:t> Leadership</a:t>
            </a:r>
            <a:endParaRPr lang="en-US"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Attraction </a:t>
            </a:r>
            <a:r>
              <a:rPr lang="en-US" b="1" dirty="0" smtClean="0">
                <a:sym typeface="Wingdings" pitchFamily="2" charset="2"/>
              </a:rPr>
              <a:t> Bias in Evaluation</a:t>
            </a:r>
            <a:endParaRPr lang="en-US" b="1" dirty="0"/>
          </a:p>
        </p:txBody>
      </p:sp>
      <p:sp>
        <p:nvSpPr>
          <p:cNvPr id="3" name="Content Placeholder 2"/>
          <p:cNvSpPr>
            <a:spLocks noGrp="1"/>
          </p:cNvSpPr>
          <p:nvPr>
            <p:ph idx="1"/>
          </p:nvPr>
        </p:nvSpPr>
        <p:spPr/>
        <p:txBody>
          <a:bodyPr>
            <a:normAutofit lnSpcReduction="10000"/>
          </a:bodyPr>
          <a:lstStyle/>
          <a:p>
            <a:r>
              <a:rPr lang="en-US" dirty="0" smtClean="0"/>
              <a:t>Social psychologists know there are predictable reasons why we are attracted to others (e.g., proximity, similarity).</a:t>
            </a:r>
          </a:p>
          <a:p>
            <a:endParaRPr lang="en-US" sz="1200" dirty="0" smtClean="0"/>
          </a:p>
          <a:p>
            <a:r>
              <a:rPr lang="en-US" dirty="0" smtClean="0"/>
              <a:t>I-O psychologists know that these reasons can unduly influence evaluation of people who are looking to get hired or get a good raise.</a:t>
            </a:r>
          </a:p>
          <a:p>
            <a:endParaRPr lang="en-US" sz="1300" dirty="0" smtClean="0"/>
          </a:p>
          <a:p>
            <a:r>
              <a:rPr lang="en-US" dirty="0" smtClean="0"/>
              <a:t>Excessive attraction bias can lead to employment discrimination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exchange </a:t>
            </a:r>
            <a:r>
              <a:rPr lang="en-US" b="1" dirty="0" smtClean="0">
                <a:sym typeface="Wingdings" pitchFamily="2" charset="2"/>
              </a:rPr>
              <a:t> OCBs/CWBs</a:t>
            </a:r>
            <a:endParaRPr lang="en-US" b="1"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pPr>
              <a:spcAft>
                <a:spcPts val="600"/>
              </a:spcAft>
            </a:pPr>
            <a:r>
              <a:rPr lang="en-US" dirty="0" smtClean="0"/>
              <a:t>Social psychologists know that people expect to receive something in exchange for what they have given, and vice versa.</a:t>
            </a:r>
          </a:p>
          <a:p>
            <a:pPr>
              <a:spcAft>
                <a:spcPts val="600"/>
              </a:spcAft>
            </a:pPr>
            <a:r>
              <a:rPr lang="en-US" dirty="0" smtClean="0"/>
              <a:t>I-O psychologists know that when workers feel their organization has been good to them, they are more motivated to return the favor in terms of voluntary, helpful behaviors (called organizational citizenship behaviors).</a:t>
            </a:r>
          </a:p>
          <a:p>
            <a:r>
              <a:rPr lang="en-US" dirty="0" smtClean="0"/>
              <a:t>If workers feel they have been treated unfairly, they are  more likely to “return the favor” in terms of harmful behaviors (called counterproductive workplace  behaviors) such as absenteeism or theft.</a:t>
            </a:r>
            <a:endParaRPr lang="en-US" dirty="0"/>
          </a:p>
        </p:txBody>
      </p:sp>
    </p:spTree>
    <p:extLst>
      <p:ext uri="{BB962C8B-B14F-4D97-AF65-F5344CB8AC3E}">
        <p14:creationId xmlns:p14="http://schemas.microsoft.com/office/powerpoint/2010/main" val="4006153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Group processes </a:t>
            </a:r>
            <a:r>
              <a:rPr lang="en-US" b="1" dirty="0" smtClean="0">
                <a:sym typeface="Wingdings" pitchFamily="2" charset="2"/>
              </a:rPr>
              <a:t> Influence and Decision making</a:t>
            </a:r>
            <a:endParaRPr lang="en-US" b="1"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marL="0" indent="0">
              <a:buNone/>
            </a:pPr>
            <a:r>
              <a:rPr lang="en-US" b="1" dirty="0" smtClean="0"/>
              <a:t>Social influence:</a:t>
            </a:r>
          </a:p>
          <a:p>
            <a:r>
              <a:rPr lang="en-US" b="1" i="1" dirty="0" smtClean="0"/>
              <a:t>Social facilitation </a:t>
            </a:r>
            <a:r>
              <a:rPr lang="en-US" dirty="0" smtClean="0"/>
              <a:t>– when  workers are being watched, they are more likely to work harder</a:t>
            </a:r>
          </a:p>
          <a:p>
            <a:r>
              <a:rPr lang="en-US" b="1" i="1" dirty="0" smtClean="0"/>
              <a:t>Social loafing </a:t>
            </a:r>
            <a:r>
              <a:rPr lang="en-US" dirty="0" smtClean="0"/>
              <a:t>– when workers are part of a team responsible for some work, a lack of individual accountability can lead to lower effort for those workers</a:t>
            </a:r>
          </a:p>
          <a:p>
            <a:pPr marL="0" indent="0">
              <a:buNone/>
            </a:pPr>
            <a:r>
              <a:rPr lang="en-US" b="1" dirty="0" smtClean="0"/>
              <a:t>Decision making:</a:t>
            </a:r>
          </a:p>
          <a:p>
            <a:r>
              <a:rPr lang="en-US" b="1" i="1" dirty="0" smtClean="0"/>
              <a:t>Group think</a:t>
            </a:r>
            <a:r>
              <a:rPr lang="en-US" dirty="0" smtClean="0"/>
              <a:t> – decisions made in a work team can be poor quality if dissent is not explicitly encouraged and cohesiveness is high</a:t>
            </a:r>
          </a:p>
          <a:p>
            <a:r>
              <a:rPr lang="en-US" b="1" i="1" dirty="0" smtClean="0"/>
              <a:t>Group polarization </a:t>
            </a:r>
            <a:r>
              <a:rPr lang="en-US" dirty="0" smtClean="0"/>
              <a:t>– decisions made in a work team can be more extreme if emotions run high</a:t>
            </a:r>
            <a:endParaRPr lang="en-US" dirty="0"/>
          </a:p>
        </p:txBody>
      </p:sp>
    </p:spTree>
    <p:extLst>
      <p:ext uri="{BB962C8B-B14F-4D97-AF65-F5344CB8AC3E}">
        <p14:creationId xmlns:p14="http://schemas.microsoft.com/office/powerpoint/2010/main" val="3255969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ym typeface="Wingdings" pitchFamily="2" charset="2"/>
              </a:rPr>
              <a:t>LeadershipTheories</a:t>
            </a:r>
            <a:endParaRPr lang="en-US" sz="2200" b="1"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marL="0" indent="0">
              <a:buNone/>
            </a:pPr>
            <a:r>
              <a:rPr lang="en-US" dirty="0" smtClean="0"/>
              <a:t>There are different approaches to leadership research:</a:t>
            </a:r>
          </a:p>
          <a:p>
            <a:r>
              <a:rPr lang="en-US" dirty="0" smtClean="0"/>
              <a:t>“Great man” approach – you must be born a great leader</a:t>
            </a:r>
          </a:p>
          <a:p>
            <a:r>
              <a:rPr lang="en-US" dirty="0" smtClean="0"/>
              <a:t>“Power” approach – leadership is about acquiring and wielding the right kind of power</a:t>
            </a:r>
          </a:p>
          <a:p>
            <a:r>
              <a:rPr lang="en-US" dirty="0" smtClean="0"/>
              <a:t>Behavioral approach – you just need to exhibit leader-like behaviors to be a good leader</a:t>
            </a:r>
          </a:p>
          <a:p>
            <a:r>
              <a:rPr lang="en-US" dirty="0" smtClean="0"/>
              <a:t>Dyadic/situational approach – leadership depends on the relationship between the leader and the follower (subordinate)</a:t>
            </a:r>
          </a:p>
          <a:p>
            <a:r>
              <a:rPr lang="en-US" dirty="0" smtClean="0"/>
              <a:t>Transformational approach – you need to inspire your followers to buy into your vision</a:t>
            </a:r>
          </a:p>
          <a:p>
            <a:r>
              <a:rPr lang="en-US" dirty="0" smtClean="0"/>
              <a:t>Abusive/destructive leadership approach – some leaders are not trying to be supportive, good leaders</a:t>
            </a:r>
          </a:p>
          <a:p>
            <a:endParaRPr lang="en-US" dirty="0"/>
          </a:p>
        </p:txBody>
      </p:sp>
    </p:spTree>
    <p:extLst>
      <p:ext uri="{BB962C8B-B14F-4D97-AF65-F5344CB8AC3E}">
        <p14:creationId xmlns:p14="http://schemas.microsoft.com/office/powerpoint/2010/main" val="195428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 Discussion</a:t>
            </a:r>
            <a:endParaRPr lang="en-US" b="1" dirty="0"/>
          </a:p>
        </p:txBody>
      </p:sp>
      <p:sp>
        <p:nvSpPr>
          <p:cNvPr id="3" name="Content Placeholder 2"/>
          <p:cNvSpPr>
            <a:spLocks noGrp="1"/>
          </p:cNvSpPr>
          <p:nvPr>
            <p:ph idx="1"/>
          </p:nvPr>
        </p:nvSpPr>
        <p:spPr/>
        <p:txBody>
          <a:bodyPr>
            <a:noAutofit/>
          </a:bodyPr>
          <a:lstStyle/>
          <a:p>
            <a:pPr>
              <a:spcBef>
                <a:spcPts val="0"/>
              </a:spcBef>
            </a:pPr>
            <a:r>
              <a:rPr lang="en-US" sz="2500" dirty="0" smtClean="0"/>
              <a:t>How can factors influencing attraction possibly lead to employment discrimination?</a:t>
            </a:r>
          </a:p>
          <a:p>
            <a:pPr>
              <a:spcBef>
                <a:spcPts val="0"/>
              </a:spcBef>
            </a:pPr>
            <a:endParaRPr lang="en-US" sz="2500" dirty="0" smtClean="0"/>
          </a:p>
          <a:p>
            <a:pPr>
              <a:spcBef>
                <a:spcPts val="0"/>
              </a:spcBef>
            </a:pPr>
            <a:r>
              <a:rPr lang="en-US" sz="2500" dirty="0" smtClean="0"/>
              <a:t>Have you ever gone the extra mile for your organization?  If so, what factors contributed to your decision to help?</a:t>
            </a:r>
          </a:p>
          <a:p>
            <a:pPr>
              <a:spcBef>
                <a:spcPts val="0"/>
              </a:spcBef>
            </a:pPr>
            <a:endParaRPr lang="en-US" sz="2500" dirty="0" smtClean="0"/>
          </a:p>
          <a:p>
            <a:pPr>
              <a:spcBef>
                <a:spcPts val="0"/>
              </a:spcBef>
            </a:pPr>
            <a:r>
              <a:rPr lang="en-US" sz="2500" dirty="0" smtClean="0"/>
              <a:t>Have you seen social facilitation or social loafing at your workplace?  How can organizations encourage teamwork and avoid social loafing? </a:t>
            </a:r>
          </a:p>
          <a:p>
            <a:pPr>
              <a:spcBef>
                <a:spcPts val="0"/>
              </a:spcBef>
            </a:pPr>
            <a:endParaRPr lang="en-US" sz="2500" dirty="0" smtClean="0"/>
          </a:p>
          <a:p>
            <a:pPr>
              <a:spcBef>
                <a:spcPts val="0"/>
              </a:spcBef>
            </a:pPr>
            <a:r>
              <a:rPr lang="en-US" sz="2500" dirty="0" smtClean="0"/>
              <a:t>How can an organization help support workers who want to become great leaders?  </a:t>
            </a:r>
            <a:endParaRPr lang="en-US" sz="2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 more information…</a:t>
            </a:r>
            <a:endParaRPr lang="en-US" dirty="0"/>
          </a:p>
        </p:txBody>
      </p:sp>
      <p:sp>
        <p:nvSpPr>
          <p:cNvPr id="3" name="Content Placeholder 2"/>
          <p:cNvSpPr>
            <a:spLocks noGrp="1"/>
          </p:cNvSpPr>
          <p:nvPr>
            <p:ph idx="1"/>
          </p:nvPr>
        </p:nvSpPr>
        <p:spPr>
          <a:xfrm>
            <a:off x="457200" y="1371600"/>
            <a:ext cx="8229600" cy="5029200"/>
          </a:xfrm>
        </p:spPr>
        <p:txBody>
          <a:bodyPr>
            <a:noAutofit/>
          </a:bodyPr>
          <a:lstStyle/>
          <a:p>
            <a:pPr marL="346075" indent="-346075">
              <a:buNone/>
            </a:pPr>
            <a:r>
              <a:rPr lang="en-US" sz="1800" dirty="0"/>
              <a:t>Elkins, T. J., &amp; Philips, J. S. (1999). Evaluating sex discrimination claims: The mediating role of attributions. </a:t>
            </a:r>
            <a:r>
              <a:rPr lang="en-US" sz="1800" i="1" dirty="0"/>
              <a:t>Journal of Applied Psychology, </a:t>
            </a:r>
            <a:r>
              <a:rPr lang="en-US" sz="1800" i="1" dirty="0" smtClean="0"/>
              <a:t>84</a:t>
            </a:r>
            <a:r>
              <a:rPr lang="en-US" sz="1800" dirty="0" smtClean="0"/>
              <a:t>, </a:t>
            </a:r>
            <a:r>
              <a:rPr lang="en-US" sz="1800" dirty="0"/>
              <a:t>186-199. doi:10.1037//</a:t>
            </a:r>
            <a:r>
              <a:rPr lang="en-US" sz="1800" dirty="0" smtClean="0"/>
              <a:t>0021-9010.84.2.186</a:t>
            </a:r>
            <a:endParaRPr lang="en-US" sz="1800" dirty="0"/>
          </a:p>
          <a:p>
            <a:pPr marL="346075" indent="-346075">
              <a:buNone/>
            </a:pPr>
            <a:r>
              <a:rPr lang="en-US" sz="1800" smtClean="0"/>
              <a:t>Kelloway</a:t>
            </a:r>
            <a:r>
              <a:rPr lang="en-US" sz="1800" dirty="0"/>
              <a:t>, E. K., Francis, L., Prosser, M., &amp; Cameron, J. E. (2010). Counterproductive work behavior as protest</a:t>
            </a:r>
            <a:r>
              <a:rPr lang="en-US" sz="1800" dirty="0" smtClean="0"/>
              <a:t>. </a:t>
            </a:r>
            <a:r>
              <a:rPr lang="en-US" sz="1800" i="1" dirty="0"/>
              <a:t>Human Resource Management Review, 20</a:t>
            </a:r>
            <a:r>
              <a:rPr lang="en-US" sz="1800" dirty="0"/>
              <a:t>(1), 18-25. doi:10.1016/j.hrmr.2009.03.014</a:t>
            </a:r>
            <a:endParaRPr lang="en-US" sz="1800" dirty="0" smtClean="0"/>
          </a:p>
          <a:p>
            <a:pPr marL="346075" indent="-346075">
              <a:buNone/>
            </a:pPr>
            <a:r>
              <a:rPr lang="en-US" sz="1800" dirty="0" err="1"/>
              <a:t>Liden</a:t>
            </a:r>
            <a:r>
              <a:rPr lang="en-US" sz="1800" dirty="0"/>
              <a:t>, R. C., Wayne, S. J., </a:t>
            </a:r>
            <a:r>
              <a:rPr lang="en-US" sz="1800" dirty="0" err="1"/>
              <a:t>Jaworski</a:t>
            </a:r>
            <a:r>
              <a:rPr lang="en-US" sz="1800" dirty="0"/>
              <a:t>, R. A., &amp; Bennett, N. (2004). Social loafing: A field investigation</a:t>
            </a:r>
            <a:r>
              <a:rPr lang="en-US" sz="1800" dirty="0" smtClean="0"/>
              <a:t>. </a:t>
            </a:r>
            <a:r>
              <a:rPr lang="en-US" sz="1800" i="1" dirty="0"/>
              <a:t>Journal of Management, </a:t>
            </a:r>
            <a:r>
              <a:rPr lang="en-US" sz="1800" i="1" dirty="0" smtClean="0"/>
              <a:t>30</a:t>
            </a:r>
            <a:r>
              <a:rPr lang="en-US" sz="1800" dirty="0" smtClean="0"/>
              <a:t>, 285-304.</a:t>
            </a:r>
            <a:r>
              <a:rPr lang="en-US" sz="1800" dirty="0"/>
              <a:t> </a:t>
            </a:r>
            <a:r>
              <a:rPr lang="en-US" sz="1800" dirty="0" smtClean="0"/>
              <a:t>doi: 10.1016/j.jm.2003.02.002</a:t>
            </a:r>
          </a:p>
          <a:p>
            <a:pPr marL="346075" indent="-346075">
              <a:buNone/>
            </a:pPr>
            <a:r>
              <a:rPr lang="en-US" sz="1800" dirty="0"/>
              <a:t>Piccolo, R. F., &amp; Colquitt, J. A. (2006). Transformational leadership and job behaviors: The mediating role of core job characteristics. </a:t>
            </a:r>
            <a:r>
              <a:rPr lang="en-US" sz="1800" i="1" dirty="0"/>
              <a:t>Academy of Management Journal, </a:t>
            </a:r>
            <a:r>
              <a:rPr lang="en-US" sz="1800" i="1" dirty="0" smtClean="0"/>
              <a:t>49</a:t>
            </a:r>
            <a:r>
              <a:rPr lang="en-US" sz="1800" dirty="0" smtClean="0"/>
              <a:t>, </a:t>
            </a:r>
            <a:r>
              <a:rPr lang="en-US" sz="1800" dirty="0"/>
              <a:t>327-340. doi:10.5465/AMJ.2006.20786079</a:t>
            </a:r>
          </a:p>
          <a:p>
            <a:pPr marL="346075" indent="-346075">
              <a:buNone/>
            </a:pPr>
            <a:r>
              <a:rPr lang="en-US" sz="1800" dirty="0"/>
              <a:t>Collins, D. B., &amp; Holton, E. F., III. (2004). </a:t>
            </a:r>
            <a:r>
              <a:rPr lang="en-US" sz="1800" dirty="0" smtClean="0"/>
              <a:t>The effectiveness of managerial leadership development programs: </a:t>
            </a:r>
            <a:r>
              <a:rPr lang="en-US" sz="1800" dirty="0"/>
              <a:t>A meta-analysis of studies from 1982 to 2001. </a:t>
            </a:r>
            <a:r>
              <a:rPr lang="en-US" sz="1800" i="1" dirty="0"/>
              <a:t>Human Resource Development Quarterly, </a:t>
            </a:r>
            <a:r>
              <a:rPr lang="en-US" sz="1800" i="1" dirty="0" smtClean="0"/>
              <a:t>15</a:t>
            </a:r>
            <a:r>
              <a:rPr lang="en-US" sz="1800" dirty="0" smtClean="0"/>
              <a:t>, </a:t>
            </a:r>
            <a:r>
              <a:rPr lang="en-US" sz="1800" dirty="0"/>
              <a:t>217-248. doi:10.1002/hrdq.1099</a:t>
            </a:r>
            <a:endParaRPr lang="en-US"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704</Words>
  <Application>Microsoft Office PowerPoint</Application>
  <PresentationFormat>On-screen Show (4:3)</PresentationFormat>
  <Paragraphs>51</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Social Psychology and I-O Psychology</vt:lpstr>
      <vt:lpstr>Social and I-O Psychology</vt:lpstr>
      <vt:lpstr>Attraction  Bias in Evaluation</vt:lpstr>
      <vt:lpstr>Social exchange  OCBs/CWBs</vt:lpstr>
      <vt:lpstr>Group processes  Influence and Decision making</vt:lpstr>
      <vt:lpstr>LeadershipTheories</vt:lpstr>
      <vt:lpstr>Class Discussion</vt:lpstr>
      <vt:lpstr>For more information…</vt:lpstr>
    </vt:vector>
  </TitlesOfParts>
  <Company>Creighton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Emotions in the Workplace</dc:title>
  <dc:creator>user</dc:creator>
  <cp:lastModifiedBy>Author</cp:lastModifiedBy>
  <cp:revision>58</cp:revision>
  <dcterms:created xsi:type="dcterms:W3CDTF">2011-09-20T16:39:49Z</dcterms:created>
  <dcterms:modified xsi:type="dcterms:W3CDTF">2013-01-10T17:09:49Z</dcterms:modified>
</cp:coreProperties>
</file>